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sldIdLst>
    <p:sldId id="256" r:id="rId2"/>
    <p:sldId id="262" r:id="rId3"/>
    <p:sldId id="263" r:id="rId4"/>
    <p:sldId id="264" r:id="rId5"/>
    <p:sldId id="265" r:id="rId6"/>
    <p:sldId id="266" r:id="rId7"/>
    <p:sldId id="267" r:id="rId8"/>
    <p:sldId id="268" r:id="rId9"/>
    <p:sldId id="269" r:id="rId10"/>
    <p:sldId id="271" r:id="rId11"/>
    <p:sldId id="257" r:id="rId12"/>
    <p:sldId id="258" r:id="rId13"/>
    <p:sldId id="259" r:id="rId14"/>
    <p:sldId id="260" r:id="rId15"/>
    <p:sldId id="261"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294" autoAdjust="0"/>
    <p:restoredTop sz="94660"/>
  </p:normalViewPr>
  <p:slideViewPr>
    <p:cSldViewPr>
      <p:cViewPr varScale="1">
        <p:scale>
          <a:sx n="68" d="100"/>
          <a:sy n="68" d="100"/>
        </p:scale>
        <p:origin x="-14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00526AB2-A82B-49D8-9A2C-EB177CB865A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0526AB2-A82B-49D8-9A2C-EB177CB865A7}"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00526AB2-A82B-49D8-9A2C-EB177CB865A7}"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F60815-7910-4592-A397-4042F1A694D8}" type="datetimeFigureOut">
              <a:rPr lang="en-US" smtClean="0"/>
              <a:pPr/>
              <a:t>11/13/2012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00526AB2-A82B-49D8-9A2C-EB177CB865A7}"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F60815-7910-4592-A397-4042F1A694D8}" type="datetimeFigureOut">
              <a:rPr lang="en-US" smtClean="0"/>
              <a:pPr/>
              <a:t>11/13/2012</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0526AB2-A82B-49D8-9A2C-EB177CB865A7}" type="slidenum">
              <a:rPr lang="en-NZ" smtClean="0"/>
              <a:pPr/>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n.wikipedia.org/wiki/New_Zealand_longfin_eel" TargetMode="External"/><Relationship Id="rId7" Type="http://schemas.openxmlformats.org/officeDocument/2006/relationships/hyperlink" Target="http://blog.tepapa.govt.nz/wp-content/uploads/2013/04/big-eel-2.jpg" TargetMode="External"/><Relationship Id="rId2" Type="http://schemas.openxmlformats.org/officeDocument/2006/relationships/hyperlink" Target="http://www.forestandbird.org.nz/what-we-do/publications/forest-bird-magazine-article/amazing-facts-about-longfin-eels" TargetMode="External"/><Relationship Id="rId1" Type="http://schemas.openxmlformats.org/officeDocument/2006/relationships/slideLayout" Target="../slideLayouts/slideLayout2.xml"/><Relationship Id="rId6" Type="http://schemas.openxmlformats.org/officeDocument/2006/relationships/hyperlink" Target="http://www.google.co.nz/" TargetMode="External"/><Relationship Id="rId5" Type="http://schemas.openxmlformats.org/officeDocument/2006/relationships/hyperlink" Target="http://nzetc.victoria.ac.nz/etexts/Bio03Tuat02/Bio03Tuat02_044a(h280).jpg" TargetMode="External"/><Relationship Id="rId4" Type="http://schemas.openxmlformats.org/officeDocument/2006/relationships/hyperlink" Target="http://www.doc.govt.nz/conservation/native-animals/fish/facts/ee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err="1" smtClean="0"/>
              <a:t>Longfin</a:t>
            </a:r>
            <a:r>
              <a:rPr lang="en-NZ" dirty="0" smtClean="0"/>
              <a:t> Eel</a:t>
            </a:r>
            <a:endParaRPr lang="en-NZ" dirty="0"/>
          </a:p>
        </p:txBody>
      </p:sp>
      <p:sp>
        <p:nvSpPr>
          <p:cNvPr id="3" name="Subtitle 2"/>
          <p:cNvSpPr>
            <a:spLocks noGrp="1"/>
          </p:cNvSpPr>
          <p:nvPr>
            <p:ph type="subTitle" idx="1"/>
          </p:nvPr>
        </p:nvSpPr>
        <p:spPr/>
        <p:txBody>
          <a:bodyPr/>
          <a:lstStyle/>
          <a:p>
            <a:r>
              <a:rPr lang="en-NZ" dirty="0" smtClean="0"/>
              <a:t>By </a:t>
            </a:r>
            <a:r>
              <a:rPr lang="en-NZ" dirty="0" err="1" smtClean="0"/>
              <a:t>Manraj</a:t>
            </a:r>
            <a:r>
              <a:rPr lang="en-NZ" dirty="0" smtClean="0"/>
              <a:t> Singh</a:t>
            </a:r>
            <a:endParaRPr lang="en-NZ" dirty="0"/>
          </a:p>
        </p:txBody>
      </p:sp>
      <p:pic>
        <p:nvPicPr>
          <p:cNvPr id="4" name="Picture 3" descr="big-eel-2.jpg"/>
          <p:cNvPicPr>
            <a:picLocks noChangeAspect="1"/>
          </p:cNvPicPr>
          <p:nvPr/>
        </p:nvPicPr>
        <p:blipFill>
          <a:blip r:embed="rId3"/>
          <a:stretch>
            <a:fillRect/>
          </a:stretch>
        </p:blipFill>
        <p:spPr>
          <a:xfrm>
            <a:off x="571472" y="1500174"/>
            <a:ext cx="4500594" cy="471490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ransition>
    <p:newsflash/>
    <p:sndAc>
      <p:stSnd>
        <p:snd r:embed="rId2" name="camera.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 Can We Help</a:t>
            </a:r>
            <a:endParaRPr lang="en-NZ" dirty="0"/>
          </a:p>
        </p:txBody>
      </p:sp>
      <p:sp>
        <p:nvSpPr>
          <p:cNvPr id="3" name="Content Placeholder 2"/>
          <p:cNvSpPr>
            <a:spLocks noGrp="1"/>
          </p:cNvSpPr>
          <p:nvPr>
            <p:ph idx="1"/>
          </p:nvPr>
        </p:nvSpPr>
        <p:spPr/>
        <p:txBody>
          <a:bodyPr/>
          <a:lstStyle/>
          <a:p>
            <a:pPr algn="just"/>
            <a:r>
              <a:rPr lang="en-NZ" dirty="0" smtClean="0"/>
              <a:t>We can reduce the limit on how many </a:t>
            </a:r>
            <a:r>
              <a:rPr lang="en-NZ" dirty="0" err="1" smtClean="0"/>
              <a:t>longfin</a:t>
            </a:r>
            <a:r>
              <a:rPr lang="en-NZ" dirty="0" smtClean="0"/>
              <a:t> eels you can get per person per day.</a:t>
            </a:r>
            <a:endParaRPr lang="en-NZ"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Glossary</a:t>
            </a:r>
            <a:endParaRPr lang="en-NZ" dirty="0"/>
          </a:p>
        </p:txBody>
      </p:sp>
      <p:sp>
        <p:nvSpPr>
          <p:cNvPr id="3" name="Content Placeholder 2"/>
          <p:cNvSpPr>
            <a:spLocks noGrp="1"/>
          </p:cNvSpPr>
          <p:nvPr>
            <p:ph idx="1"/>
          </p:nvPr>
        </p:nvSpPr>
        <p:spPr/>
        <p:txBody>
          <a:bodyPr>
            <a:normAutofit/>
          </a:bodyPr>
          <a:lstStyle/>
          <a:p>
            <a:pPr algn="just"/>
            <a:r>
              <a:rPr lang="en-NZ" dirty="0" smtClean="0"/>
              <a:t>Dorsal fin: An unpaired fin on the back of a fish or whale, e.g., the tall triangular fin of a shark or killer whale.</a:t>
            </a:r>
          </a:p>
          <a:p>
            <a:pPr algn="just">
              <a:buNone/>
            </a:pPr>
            <a:endParaRPr lang="en-NZ" sz="1400" dirty="0" smtClean="0"/>
          </a:p>
          <a:p>
            <a:pPr algn="just"/>
            <a:r>
              <a:rPr lang="en-NZ" dirty="0" smtClean="0"/>
              <a:t>Ecosystem: A biological community of interacting organisms and their physical environment.</a:t>
            </a:r>
          </a:p>
          <a:p>
            <a:pPr algn="just">
              <a:buNone/>
            </a:pPr>
            <a:endParaRPr lang="en-NZ" sz="1400" dirty="0" smtClean="0"/>
          </a:p>
          <a:p>
            <a:pPr algn="just"/>
            <a:r>
              <a:rPr lang="en-NZ" dirty="0" smtClean="0"/>
              <a:t>Endemic: (of a disease or condition) Regularly found among particular people or in a certain area.</a:t>
            </a:r>
            <a:endParaRPr lang="en-NZ"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pPr algn="just"/>
            <a:r>
              <a:rPr lang="en-NZ" dirty="0" smtClean="0"/>
              <a:t>Migration: The movement of persons from one country or locality to another.</a:t>
            </a:r>
          </a:p>
          <a:p>
            <a:pPr algn="just">
              <a:buNone/>
            </a:pPr>
            <a:endParaRPr lang="en-NZ" sz="1400" dirty="0" smtClean="0"/>
          </a:p>
          <a:p>
            <a:pPr algn="just"/>
            <a:r>
              <a:rPr lang="en-NZ" dirty="0" err="1" smtClean="0"/>
              <a:t>Diadromous</a:t>
            </a:r>
            <a:r>
              <a:rPr lang="en-NZ" dirty="0" smtClean="0"/>
              <a:t>: (used to fish) Migratory between fresh and salt waters.</a:t>
            </a:r>
          </a:p>
          <a:p>
            <a:pPr algn="just">
              <a:buNone/>
            </a:pPr>
            <a:endParaRPr lang="en-NZ" sz="1400" dirty="0" smtClean="0"/>
          </a:p>
          <a:p>
            <a:pPr algn="just"/>
            <a:r>
              <a:rPr lang="en-NZ" dirty="0" err="1" smtClean="0"/>
              <a:t>Catadromous</a:t>
            </a:r>
            <a:r>
              <a:rPr lang="en-NZ" dirty="0" smtClean="0"/>
              <a:t>: (of a fish such as the eel) Migrating down rivers to the sea to spawn.</a:t>
            </a:r>
          </a:p>
          <a:p>
            <a:pPr algn="just">
              <a:buNone/>
            </a:pPr>
            <a:endParaRPr lang="en-NZ" sz="1400" dirty="0" smtClean="0"/>
          </a:p>
          <a:p>
            <a:pPr algn="just"/>
            <a:r>
              <a:rPr lang="en-NZ" dirty="0" smtClean="0"/>
              <a:t>Spawn: (of a fish, frog, </a:t>
            </a:r>
            <a:r>
              <a:rPr lang="en-NZ" dirty="0" err="1" smtClean="0"/>
              <a:t>mollusk</a:t>
            </a:r>
            <a:r>
              <a:rPr lang="en-NZ" dirty="0" smtClean="0"/>
              <a:t>, crustacean, etc.) Release or deposit eggs.</a:t>
            </a:r>
            <a:endParaRPr lang="en-N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pPr algn="just"/>
            <a:r>
              <a:rPr lang="en-NZ" dirty="0" err="1" smtClean="0"/>
              <a:t>Otolith</a:t>
            </a:r>
            <a:r>
              <a:rPr lang="en-NZ" dirty="0" smtClean="0"/>
              <a:t>: Each of three small oval calcareous bodies in the inner ear of vertebrates, involved in sensing gravity and movement.</a:t>
            </a:r>
          </a:p>
          <a:p>
            <a:pPr algn="just">
              <a:buNone/>
            </a:pPr>
            <a:endParaRPr lang="en-NZ" sz="1400" dirty="0" smtClean="0"/>
          </a:p>
          <a:p>
            <a:pPr algn="just"/>
            <a:r>
              <a:rPr lang="en-NZ" dirty="0" smtClean="0"/>
              <a:t>Larvae: An immature form of other animals that undergo some metamorphosis, e.g., a tadpole.</a:t>
            </a:r>
          </a:p>
          <a:p>
            <a:pPr algn="just">
              <a:buNone/>
            </a:pPr>
            <a:endParaRPr lang="en-NZ" sz="1400" dirty="0" smtClean="0"/>
          </a:p>
          <a:p>
            <a:pPr algn="just"/>
            <a:r>
              <a:rPr lang="en-NZ" dirty="0" smtClean="0"/>
              <a:t>Transparent: (of a material or article) Allowing light to pass through so that objects behind can be distinctly seen.</a:t>
            </a:r>
            <a:endParaRPr lang="en-N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normAutofit/>
          </a:bodyPr>
          <a:lstStyle/>
          <a:p>
            <a:pPr algn="just"/>
            <a:r>
              <a:rPr lang="en-NZ" dirty="0" err="1" smtClean="0"/>
              <a:t>Elver</a:t>
            </a:r>
            <a:r>
              <a:rPr lang="en-NZ" dirty="0" smtClean="0"/>
              <a:t>: A young eel, esp. when undergoing mass migration upriver from the sea.</a:t>
            </a:r>
          </a:p>
          <a:p>
            <a:pPr algn="just">
              <a:buNone/>
            </a:pPr>
            <a:endParaRPr lang="en-NZ" sz="1400" dirty="0" smtClean="0"/>
          </a:p>
          <a:p>
            <a:pPr algn="just"/>
            <a:r>
              <a:rPr lang="en-NZ" dirty="0" smtClean="0"/>
              <a:t>Carnivorous: (of an animal) Feeding on other animals.</a:t>
            </a:r>
          </a:p>
          <a:p>
            <a:pPr algn="just">
              <a:buNone/>
            </a:pPr>
            <a:endParaRPr lang="en-NZ" sz="1400" dirty="0" smtClean="0"/>
          </a:p>
          <a:p>
            <a:pPr algn="just"/>
            <a:r>
              <a:rPr lang="en-NZ" dirty="0" smtClean="0"/>
              <a:t>Omnivorous: (of an animal or person) Feeding on food of both plant and animal origin.</a:t>
            </a:r>
          </a:p>
          <a:p>
            <a:pPr algn="just">
              <a:buNone/>
            </a:pPr>
            <a:endParaRPr lang="en-NZ" sz="1400" dirty="0" smtClean="0"/>
          </a:p>
          <a:p>
            <a:pPr algn="just"/>
            <a:r>
              <a:rPr lang="en-NZ" dirty="0" err="1" smtClean="0"/>
              <a:t>Galaxiids</a:t>
            </a:r>
            <a:r>
              <a:rPr lang="en-NZ" dirty="0" smtClean="0"/>
              <a:t>: The </a:t>
            </a:r>
            <a:r>
              <a:rPr lang="en-NZ" dirty="0" err="1" smtClean="0"/>
              <a:t>Galaxiids</a:t>
            </a:r>
            <a:r>
              <a:rPr lang="en-NZ" dirty="0" smtClean="0"/>
              <a:t> are a family of mostly small freshwater fishes in the southern hemisphere.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pPr algn="just"/>
            <a:r>
              <a:rPr lang="en-NZ" dirty="0" smtClean="0"/>
              <a:t>Nocturnal: Done, occurring, or active at night.</a:t>
            </a:r>
          </a:p>
          <a:p>
            <a:pPr algn="just">
              <a:buNone/>
            </a:pPr>
            <a:endParaRPr lang="en-NZ" sz="1400" dirty="0" smtClean="0"/>
          </a:p>
          <a:p>
            <a:pPr algn="just"/>
            <a:r>
              <a:rPr lang="en-NZ" dirty="0" err="1" smtClean="0"/>
              <a:t>Hinaki</a:t>
            </a:r>
            <a:r>
              <a:rPr lang="en-NZ" dirty="0" smtClean="0"/>
              <a:t>: New Zealand Flax.</a:t>
            </a:r>
          </a:p>
          <a:p>
            <a:pPr algn="just">
              <a:buNone/>
            </a:pPr>
            <a:endParaRPr lang="en-NZ" sz="1400" dirty="0" smtClean="0"/>
          </a:p>
          <a:p>
            <a:pPr algn="just"/>
            <a:r>
              <a:rPr lang="en-NZ" dirty="0" smtClean="0"/>
              <a:t>Pollution: The presence in or introduction into the environment of a substance or thing that has harmful or poisonous effects.</a:t>
            </a:r>
            <a:endParaRPr lang="en-NZ"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Resources</a:t>
            </a:r>
            <a:endParaRPr lang="en-NZ" dirty="0"/>
          </a:p>
        </p:txBody>
      </p:sp>
      <p:sp>
        <p:nvSpPr>
          <p:cNvPr id="3" name="Content Placeholder 2"/>
          <p:cNvSpPr>
            <a:spLocks noGrp="1"/>
          </p:cNvSpPr>
          <p:nvPr>
            <p:ph idx="1"/>
          </p:nvPr>
        </p:nvSpPr>
        <p:spPr>
          <a:solidFill>
            <a:schemeClr val="tx1"/>
          </a:solidFill>
        </p:spPr>
        <p:txBody>
          <a:bodyPr>
            <a:normAutofit fontScale="77500" lnSpcReduction="20000"/>
          </a:bodyPr>
          <a:lstStyle/>
          <a:p>
            <a:pPr algn="just"/>
            <a:r>
              <a:rPr lang="en-NZ" dirty="0" smtClean="0">
                <a:solidFill>
                  <a:schemeClr val="accent5">
                    <a:lumMod val="75000"/>
                  </a:schemeClr>
                </a:solidFill>
                <a:hlinkClick r:id="rId2"/>
              </a:rPr>
              <a:t>http://www.forestandbird.org.nz/what-we-do/publications/forest-bird-magazine-article/amazing-facts-about-longfin-eels</a:t>
            </a:r>
            <a:endParaRPr lang="en-NZ" dirty="0" smtClean="0">
              <a:solidFill>
                <a:schemeClr val="accent5">
                  <a:lumMod val="75000"/>
                </a:schemeClr>
              </a:solidFill>
            </a:endParaRPr>
          </a:p>
          <a:p>
            <a:pPr algn="just">
              <a:buNone/>
            </a:pPr>
            <a:endParaRPr lang="en-NZ" sz="1500" dirty="0" smtClean="0">
              <a:solidFill>
                <a:schemeClr val="accent5">
                  <a:lumMod val="75000"/>
                </a:schemeClr>
              </a:solidFill>
            </a:endParaRPr>
          </a:p>
          <a:p>
            <a:pPr algn="just"/>
            <a:r>
              <a:rPr lang="en-NZ" dirty="0" smtClean="0">
                <a:solidFill>
                  <a:schemeClr val="accent5">
                    <a:lumMod val="75000"/>
                  </a:schemeClr>
                </a:solidFill>
                <a:hlinkClick r:id="rId3"/>
              </a:rPr>
              <a:t>http://en.wikipedia.org/wiki/New_Zealand_longfin_eel</a:t>
            </a:r>
            <a:endParaRPr lang="en-NZ" dirty="0" smtClean="0">
              <a:solidFill>
                <a:schemeClr val="accent5">
                  <a:lumMod val="75000"/>
                </a:schemeClr>
              </a:solidFill>
            </a:endParaRPr>
          </a:p>
          <a:p>
            <a:pPr algn="just">
              <a:buNone/>
            </a:pPr>
            <a:endParaRPr lang="en-NZ" sz="1600" dirty="0" smtClean="0">
              <a:solidFill>
                <a:schemeClr val="accent5">
                  <a:lumMod val="75000"/>
                </a:schemeClr>
              </a:solidFill>
            </a:endParaRPr>
          </a:p>
          <a:p>
            <a:pPr algn="just"/>
            <a:r>
              <a:rPr lang="en-NZ" dirty="0" smtClean="0">
                <a:solidFill>
                  <a:schemeClr val="accent5">
                    <a:lumMod val="75000"/>
                  </a:schemeClr>
                </a:solidFill>
                <a:hlinkClick r:id="rId4"/>
              </a:rPr>
              <a:t>http://www.doc.govt.nz/conservation/native-animals/fish/facts/eel/</a:t>
            </a:r>
            <a:endParaRPr lang="en-NZ" dirty="0" smtClean="0">
              <a:solidFill>
                <a:schemeClr val="accent5">
                  <a:lumMod val="75000"/>
                </a:schemeClr>
              </a:solidFill>
            </a:endParaRPr>
          </a:p>
          <a:p>
            <a:pPr algn="just">
              <a:buNone/>
            </a:pPr>
            <a:endParaRPr lang="en-NZ" sz="1500" dirty="0" smtClean="0">
              <a:solidFill>
                <a:schemeClr val="accent5">
                  <a:lumMod val="75000"/>
                </a:schemeClr>
              </a:solidFill>
            </a:endParaRPr>
          </a:p>
          <a:p>
            <a:pPr algn="just"/>
            <a:r>
              <a:rPr lang="en-NZ" dirty="0" smtClean="0">
                <a:solidFill>
                  <a:schemeClr val="accent5">
                    <a:lumMod val="75000"/>
                  </a:schemeClr>
                </a:solidFill>
                <a:hlinkClick r:id="rId5"/>
              </a:rPr>
              <a:t>http://nzetc.victoria.ac.nz/etexts/Bio03Tuat02/Bio03Tuat02_044a(h280).jpg</a:t>
            </a:r>
            <a:endParaRPr lang="en-NZ" dirty="0" smtClean="0">
              <a:solidFill>
                <a:schemeClr val="accent5">
                  <a:lumMod val="75000"/>
                </a:schemeClr>
              </a:solidFill>
            </a:endParaRPr>
          </a:p>
          <a:p>
            <a:pPr algn="just">
              <a:buNone/>
            </a:pPr>
            <a:endParaRPr lang="en-NZ" sz="1600" dirty="0" smtClean="0">
              <a:solidFill>
                <a:schemeClr val="accent5">
                  <a:lumMod val="75000"/>
                </a:schemeClr>
              </a:solidFill>
            </a:endParaRPr>
          </a:p>
          <a:p>
            <a:pPr algn="just"/>
            <a:r>
              <a:rPr lang="en-NZ" dirty="0" smtClean="0">
                <a:solidFill>
                  <a:schemeClr val="accent5">
                    <a:lumMod val="75000"/>
                  </a:schemeClr>
                </a:solidFill>
                <a:hlinkClick r:id="rId6"/>
              </a:rPr>
              <a:t>http://www.google.co.nz</a:t>
            </a:r>
            <a:endParaRPr lang="en-NZ" dirty="0" smtClean="0">
              <a:solidFill>
                <a:schemeClr val="accent5">
                  <a:lumMod val="75000"/>
                </a:schemeClr>
              </a:solidFill>
            </a:endParaRPr>
          </a:p>
          <a:p>
            <a:pPr algn="just">
              <a:buNone/>
            </a:pPr>
            <a:endParaRPr lang="en-NZ" sz="1800" dirty="0" smtClean="0">
              <a:solidFill>
                <a:schemeClr val="accent5">
                  <a:lumMod val="75000"/>
                </a:schemeClr>
              </a:solidFill>
            </a:endParaRPr>
          </a:p>
          <a:p>
            <a:pPr algn="just"/>
            <a:r>
              <a:rPr lang="en-NZ" dirty="0" smtClean="0">
                <a:solidFill>
                  <a:schemeClr val="accent5">
                    <a:lumMod val="75000"/>
                  </a:schemeClr>
                </a:solidFill>
                <a:hlinkClick r:id="rId7"/>
              </a:rPr>
              <a:t>http://blog.tepapa.govt.nz/wp-content/uploads/2013/04/big-eel-2.jpg</a:t>
            </a:r>
            <a:endParaRPr lang="en-NZ"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Introduction</a:t>
            </a:r>
            <a:endParaRPr lang="en-NZ" dirty="0"/>
          </a:p>
        </p:txBody>
      </p:sp>
      <p:sp>
        <p:nvSpPr>
          <p:cNvPr id="3" name="Content Placeholder 2"/>
          <p:cNvSpPr>
            <a:spLocks noGrp="1"/>
          </p:cNvSpPr>
          <p:nvPr>
            <p:ph idx="1"/>
          </p:nvPr>
        </p:nvSpPr>
        <p:spPr/>
        <p:txBody>
          <a:bodyPr>
            <a:normAutofit/>
          </a:bodyPr>
          <a:lstStyle/>
          <a:p>
            <a:r>
              <a:rPr lang="en-NZ" dirty="0" smtClean="0"/>
              <a:t>Scientific Name: Anguilla </a:t>
            </a:r>
            <a:r>
              <a:rPr lang="en-NZ" dirty="0" err="1" smtClean="0"/>
              <a:t>Dieffenbachii</a:t>
            </a:r>
            <a:endParaRPr lang="en-NZ" dirty="0" smtClean="0"/>
          </a:p>
          <a:p>
            <a:r>
              <a:rPr lang="en-NZ" dirty="0" smtClean="0"/>
              <a:t>Maori Name: Tuna</a:t>
            </a:r>
          </a:p>
          <a:p>
            <a:pPr algn="just">
              <a:buNone/>
            </a:pPr>
            <a:endParaRPr lang="en-NZ" sz="1400" dirty="0" smtClean="0"/>
          </a:p>
          <a:p>
            <a:pPr algn="just">
              <a:buNone/>
            </a:pPr>
            <a:r>
              <a:rPr lang="en-NZ" dirty="0" smtClean="0"/>
              <a:t>   The New Zealand </a:t>
            </a:r>
            <a:r>
              <a:rPr lang="en-NZ" dirty="0" err="1"/>
              <a:t>L</a:t>
            </a:r>
            <a:r>
              <a:rPr lang="en-NZ" dirty="0" err="1" smtClean="0"/>
              <a:t>ongfin</a:t>
            </a:r>
            <a:r>
              <a:rPr lang="en-NZ" dirty="0" smtClean="0"/>
              <a:t> eel are freshwater fishes. They are slender-bodied fishes and are elongate. When they are small the </a:t>
            </a:r>
            <a:r>
              <a:rPr lang="en-NZ" dirty="0" err="1" smtClean="0"/>
              <a:t>Longfin</a:t>
            </a:r>
            <a:r>
              <a:rPr lang="en-NZ" dirty="0" smtClean="0"/>
              <a:t> eel has a small head but as they grow their head becomes bulbous with prominent muscular dome behind the eyes.</a:t>
            </a:r>
            <a:endParaRPr lang="en-NZ"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Location &amp; Habitat</a:t>
            </a:r>
            <a:endParaRPr lang="en-NZ" dirty="0"/>
          </a:p>
        </p:txBody>
      </p:sp>
      <p:sp>
        <p:nvSpPr>
          <p:cNvPr id="3" name="Content Placeholder 2"/>
          <p:cNvSpPr>
            <a:spLocks noGrp="1"/>
          </p:cNvSpPr>
          <p:nvPr>
            <p:ph idx="1"/>
          </p:nvPr>
        </p:nvSpPr>
        <p:spPr/>
        <p:txBody>
          <a:bodyPr/>
          <a:lstStyle/>
          <a:p>
            <a:pPr algn="just"/>
            <a:r>
              <a:rPr lang="en-NZ" dirty="0" smtClean="0"/>
              <a:t>Location: </a:t>
            </a:r>
            <a:r>
              <a:rPr lang="en-NZ" dirty="0" err="1" smtClean="0"/>
              <a:t>Longfin</a:t>
            </a:r>
            <a:r>
              <a:rPr lang="en-NZ" dirty="0"/>
              <a:t> </a:t>
            </a:r>
            <a:r>
              <a:rPr lang="en-NZ" dirty="0" smtClean="0"/>
              <a:t>eels are found throughout the whole of New Zealand and some parts of Tonga where they spawn.</a:t>
            </a:r>
          </a:p>
          <a:p>
            <a:pPr algn="just"/>
            <a:endParaRPr lang="en-NZ" sz="1400" dirty="0" smtClean="0"/>
          </a:p>
          <a:p>
            <a:pPr algn="just"/>
            <a:r>
              <a:rPr lang="en-NZ" dirty="0" smtClean="0"/>
              <a:t>Habitat: </a:t>
            </a:r>
            <a:r>
              <a:rPr lang="en-NZ" dirty="0" err="1" smtClean="0"/>
              <a:t>Longfin</a:t>
            </a:r>
            <a:r>
              <a:rPr lang="en-NZ" dirty="0" smtClean="0"/>
              <a:t> eels mainly live in rivers and inland lakes but can be found in almost all types of waters, usually well inland from the coast.</a:t>
            </a:r>
            <a:endParaRPr lang="en-NZ"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Life Cycle</a:t>
            </a:r>
            <a:endParaRPr lang="en-NZ" dirty="0"/>
          </a:p>
        </p:txBody>
      </p:sp>
      <p:sp>
        <p:nvSpPr>
          <p:cNvPr id="3" name="Content Placeholder 2"/>
          <p:cNvSpPr>
            <a:spLocks noGrp="1"/>
          </p:cNvSpPr>
          <p:nvPr>
            <p:ph idx="1"/>
          </p:nvPr>
        </p:nvSpPr>
        <p:spPr/>
        <p:txBody>
          <a:bodyPr>
            <a:normAutofit lnSpcReduction="10000"/>
          </a:bodyPr>
          <a:lstStyle/>
          <a:p>
            <a:pPr algn="just"/>
            <a:r>
              <a:rPr lang="en-NZ" dirty="0" err="1" smtClean="0"/>
              <a:t>Longfin</a:t>
            </a:r>
            <a:r>
              <a:rPr lang="en-NZ" dirty="0" smtClean="0"/>
              <a:t> eels make their journey from New Zealand to their spawning grounds in Tonga. They are around 15-30 years old before they breed. The female eels eggs are fertilized in deep tropical water. After the female eel subsequently dies, their eggs float to the surface hatching into very flat larvae that then drifts along the oceanic currents back to New Zealand. After when the larvae reaches New Zealand the larvae undergoes a transformation into glass eels. Then the eel transforms into a </a:t>
            </a:r>
            <a:r>
              <a:rPr lang="en-NZ" dirty="0" err="1" smtClean="0"/>
              <a:t>elver</a:t>
            </a:r>
            <a:r>
              <a:rPr lang="en-NZ" dirty="0" smtClean="0"/>
              <a:t> by occupying estuaries. The </a:t>
            </a:r>
            <a:r>
              <a:rPr lang="en-NZ" dirty="0" err="1" smtClean="0"/>
              <a:t>elvers</a:t>
            </a:r>
            <a:r>
              <a:rPr lang="en-NZ" dirty="0" smtClean="0"/>
              <a:t> migrate upstream where they develop into adults.</a:t>
            </a:r>
            <a:endParaRPr lang="en-N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Size &amp; Food</a:t>
            </a:r>
            <a:endParaRPr lang="en-NZ" dirty="0"/>
          </a:p>
        </p:txBody>
      </p:sp>
      <p:sp>
        <p:nvSpPr>
          <p:cNvPr id="3" name="Content Placeholder 2"/>
          <p:cNvSpPr>
            <a:spLocks noGrp="1"/>
          </p:cNvSpPr>
          <p:nvPr>
            <p:ph idx="1"/>
          </p:nvPr>
        </p:nvSpPr>
        <p:spPr/>
        <p:txBody>
          <a:bodyPr>
            <a:normAutofit/>
          </a:bodyPr>
          <a:lstStyle/>
          <a:p>
            <a:pPr algn="just"/>
            <a:r>
              <a:rPr lang="en-NZ" dirty="0" smtClean="0"/>
              <a:t>Size: When </a:t>
            </a:r>
            <a:r>
              <a:rPr lang="en-NZ" dirty="0" err="1" smtClean="0"/>
              <a:t>longfin</a:t>
            </a:r>
            <a:r>
              <a:rPr lang="en-NZ" dirty="0" smtClean="0"/>
              <a:t> eels begin their life they are only one millimetre. But during their life they can grow up to two metres long. Compared to fishes, eels grow slowly, </a:t>
            </a:r>
            <a:r>
              <a:rPr lang="en-NZ" dirty="0" err="1" smtClean="0"/>
              <a:t>longfin</a:t>
            </a:r>
            <a:r>
              <a:rPr lang="en-NZ" dirty="0" smtClean="0"/>
              <a:t> eels growing only between 15-25mm a year.</a:t>
            </a:r>
          </a:p>
          <a:p>
            <a:pPr algn="just">
              <a:buNone/>
            </a:pPr>
            <a:endParaRPr lang="en-NZ" sz="1400" dirty="0" smtClean="0"/>
          </a:p>
          <a:p>
            <a:pPr algn="just"/>
            <a:r>
              <a:rPr lang="en-NZ" dirty="0" smtClean="0"/>
              <a:t>Food: </a:t>
            </a:r>
            <a:r>
              <a:rPr lang="en-NZ" dirty="0" err="1" smtClean="0"/>
              <a:t>Longfin</a:t>
            </a:r>
            <a:r>
              <a:rPr lang="en-NZ" dirty="0" smtClean="0"/>
              <a:t> eels eat live food. Small </a:t>
            </a:r>
            <a:r>
              <a:rPr lang="en-NZ" dirty="0" err="1" smtClean="0"/>
              <a:t>longfin</a:t>
            </a:r>
            <a:r>
              <a:rPr lang="en-NZ" dirty="0" smtClean="0"/>
              <a:t> eels feed on insect larvae, worms, and water snails. When they get bigger they will start to feed on fish, freshwater crayfish, and small birds.</a:t>
            </a:r>
            <a:endParaRPr lang="en-N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Predators &amp; Threats</a:t>
            </a:r>
            <a:endParaRPr lang="en-NZ" dirty="0"/>
          </a:p>
        </p:txBody>
      </p:sp>
      <p:sp>
        <p:nvSpPr>
          <p:cNvPr id="3" name="Content Placeholder 2"/>
          <p:cNvSpPr>
            <a:spLocks noGrp="1"/>
          </p:cNvSpPr>
          <p:nvPr>
            <p:ph idx="1"/>
          </p:nvPr>
        </p:nvSpPr>
        <p:spPr/>
        <p:txBody>
          <a:bodyPr>
            <a:normAutofit fontScale="92500" lnSpcReduction="10000"/>
          </a:bodyPr>
          <a:lstStyle/>
          <a:p>
            <a:pPr algn="just"/>
            <a:r>
              <a:rPr lang="en-NZ" dirty="0" smtClean="0"/>
              <a:t>One of the most common threats is fishing. In 1975, eels were the most valuable fish export after rock lobsters. Five years later, eels were the fifth most valuable finfish export. Another thing is a habitat loss. Habitat loss happens by changes caused by hydro development, drainage and irrigation schemes and river diversions. Culverts and dams also effect eels as it prevents them from migrating. The main threat is pollution. Sewage and effluent from meat works and pulp and paper plants discharged into rivers can remove large amounts of oxygen from the water. The result of this is bad as the eels might die or have to move to a new place.</a:t>
            </a:r>
            <a:endParaRPr lang="en-NZ"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Significance For Maori</a:t>
            </a:r>
            <a:endParaRPr lang="en-NZ" dirty="0"/>
          </a:p>
        </p:txBody>
      </p:sp>
      <p:sp>
        <p:nvSpPr>
          <p:cNvPr id="3" name="Content Placeholder 2"/>
          <p:cNvSpPr>
            <a:spLocks noGrp="1"/>
          </p:cNvSpPr>
          <p:nvPr>
            <p:ph idx="1"/>
          </p:nvPr>
        </p:nvSpPr>
        <p:spPr/>
        <p:txBody>
          <a:bodyPr/>
          <a:lstStyle/>
          <a:p>
            <a:pPr algn="just"/>
            <a:r>
              <a:rPr lang="en-NZ" dirty="0" err="1" smtClean="0"/>
              <a:t>Longfin</a:t>
            </a:r>
            <a:r>
              <a:rPr lang="en-NZ" dirty="0" smtClean="0"/>
              <a:t> eels were important to the Maori because it provided an important food source. The Maori also knew the </a:t>
            </a:r>
            <a:r>
              <a:rPr lang="en-NZ" dirty="0" err="1" smtClean="0"/>
              <a:t>longfin</a:t>
            </a:r>
            <a:r>
              <a:rPr lang="en-NZ" dirty="0" smtClean="0"/>
              <a:t> eels migratory route.</a:t>
            </a:r>
            <a:endParaRPr lang="en-NZ"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Interesting Facts</a:t>
            </a:r>
            <a:endParaRPr lang="en-NZ" dirty="0"/>
          </a:p>
        </p:txBody>
      </p:sp>
      <p:sp>
        <p:nvSpPr>
          <p:cNvPr id="3" name="Content Placeholder 2"/>
          <p:cNvSpPr>
            <a:spLocks noGrp="1"/>
          </p:cNvSpPr>
          <p:nvPr>
            <p:ph idx="1"/>
          </p:nvPr>
        </p:nvSpPr>
        <p:spPr/>
        <p:txBody>
          <a:bodyPr>
            <a:normAutofit/>
          </a:bodyPr>
          <a:lstStyle/>
          <a:p>
            <a:pPr algn="just"/>
            <a:r>
              <a:rPr lang="en-NZ" dirty="0" smtClean="0"/>
              <a:t>Lack of light is not a problem ; it uses its sense of smell to locate its prey, It slips through rivers, streams and lakes unseen, hunting for native </a:t>
            </a:r>
            <a:r>
              <a:rPr lang="en-NZ" dirty="0" err="1" smtClean="0"/>
              <a:t>galaxiid</a:t>
            </a:r>
            <a:r>
              <a:rPr lang="en-NZ" dirty="0" smtClean="0"/>
              <a:t> fish.</a:t>
            </a:r>
          </a:p>
          <a:p>
            <a:pPr algn="just">
              <a:buNone/>
            </a:pPr>
            <a:endParaRPr lang="en-NZ" sz="1400" dirty="0" smtClean="0"/>
          </a:p>
          <a:p>
            <a:pPr algn="just"/>
            <a:r>
              <a:rPr lang="en-NZ" dirty="0" smtClean="0"/>
              <a:t>Some dams have special eel passes to help them conquer the massive concrete walls. Once at their final destination, the </a:t>
            </a:r>
            <a:r>
              <a:rPr lang="en-NZ" dirty="0" err="1" smtClean="0"/>
              <a:t>elvers</a:t>
            </a:r>
            <a:r>
              <a:rPr lang="en-NZ" dirty="0" smtClean="0"/>
              <a:t> begin the serious business of growing to breeding size.</a:t>
            </a:r>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Labelled Diagram</a:t>
            </a:r>
            <a:endParaRPr lang="en-NZ" dirty="0"/>
          </a:p>
        </p:txBody>
      </p:sp>
      <p:pic>
        <p:nvPicPr>
          <p:cNvPr id="4" name="Content Placeholder 3" descr="Bio03Tuat02_044a(h280).jpg"/>
          <p:cNvPicPr>
            <a:picLocks noGrp="1" noChangeAspect="1"/>
          </p:cNvPicPr>
          <p:nvPr>
            <p:ph idx="1"/>
          </p:nvPr>
        </p:nvPicPr>
        <p:blipFill>
          <a:blip r:embed="rId2"/>
          <a:stretch>
            <a:fillRect/>
          </a:stretch>
        </p:blipFill>
        <p:spPr>
          <a:xfrm>
            <a:off x="1643042" y="2495418"/>
            <a:ext cx="6025554" cy="3362474"/>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162</TotalTime>
  <Words>875</Words>
  <Application>Microsoft Office PowerPoint</Application>
  <PresentationFormat>On-screen Show (4:3)</PresentationFormat>
  <Paragraphs>70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Longfin Eel</vt:lpstr>
      <vt:lpstr>Introduction</vt:lpstr>
      <vt:lpstr>Location &amp; Habitat</vt:lpstr>
      <vt:lpstr>Life Cycle</vt:lpstr>
      <vt:lpstr>Size &amp; Food</vt:lpstr>
      <vt:lpstr>Predators &amp; Threats</vt:lpstr>
      <vt:lpstr>Significance For Maori</vt:lpstr>
      <vt:lpstr>Interesting Facts</vt:lpstr>
      <vt:lpstr>Labelled Diagram</vt:lpstr>
      <vt:lpstr>How Can We Help</vt:lpstr>
      <vt:lpstr>Glossary</vt:lpstr>
      <vt:lpstr>Slide 12</vt:lpstr>
      <vt:lpstr>Slide 13</vt:lpstr>
      <vt:lpstr>Slide 14</vt:lpstr>
      <vt:lpstr>Slide 15</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Longfin Eel</dc:title>
  <dc:creator>Manraj</dc:creator>
  <cp:lastModifiedBy>Manraj</cp:lastModifiedBy>
  <cp:revision>21</cp:revision>
  <dcterms:created xsi:type="dcterms:W3CDTF">2013-08-16T21:49:14Z</dcterms:created>
  <dcterms:modified xsi:type="dcterms:W3CDTF">2012-11-13T05:34:14Z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